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Override PartName="/ppt/activeX/activeX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9" r:id="rId11"/>
    <p:sldId id="268" r:id="rId12"/>
    <p:sldId id="265" r:id="rId1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EAEAEA"/>
    <a:srgbClr val="C0C0C0"/>
    <a:srgbClr val="5F5F5F"/>
    <a:srgbClr val="969696"/>
    <a:srgbClr val="000000"/>
    <a:srgbClr val="C65D2E"/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PropertyBag">
  <ax:ocxPr ax:name="_cx" ax:value="21802"/>
  <ax:ocxPr ax:name="_cy" ax:value="14288"/>
  <ax:ocxPr ax:name="FlashVars" ax:value=""/>
  <ax:ocxPr ax:name="Movie" ax:value="http://www.youtube.com/v/x2G1U6U3zh8&amp;feature/related"/>
  <ax:ocxPr ax:name="Src" ax:value="http://www.youtube.com/v/x2G1U6U3zh8&amp;feature/related"/>
  <ax:ocxPr ax:name="WMode" ax:value="Window"/>
  <ax:ocxPr ax:name="Play" ax:value="0"/>
  <ax:ocxPr ax:name="Loop" ax:value="0"/>
  <ax:ocxPr ax:name="Quality" ax:value="High"/>
  <ax:ocxPr ax:name="SAlign" ax:value="LT"/>
  <ax:ocxPr ax:name="Menu" ax:value="-1"/>
  <ax:ocxPr ax:name="Base" ax:value=""/>
  <ax:ocxPr ax:name="AllowScriptAccess" ax:value=""/>
  <ax:ocxPr ax:name="Scale" ax:value="NoScale"/>
  <ax:ocxPr ax:name="DeviceFont" ax:value="0"/>
  <ax:ocxPr ax:name="EmbedMovie" ax:value="0"/>
  <ax:ocxPr ax:name="BGColor" ax:value=""/>
  <ax:ocxPr ax:name="SWRemote" ax:value=""/>
  <ax:ocxPr ax:name="MovieData" ax:value=""/>
  <ax:ocxPr ax:name="SeamlessTabbing" ax:value="1"/>
  <ax:ocxPr ax:name="Profile" ax:value="0"/>
  <ax:ocxPr ax:name="ProfileAddress" ax:value=""/>
  <ax:ocxPr ax:name="ProfilePort" ax:value="0"/>
  <ax:ocxPr ax:name="AllowNetworking" ax:value="all"/>
  <ax:ocxPr ax:name="AllowFullScreen" ax:value="false"/>
</ax:ocx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13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702C799C-2739-4648-ADC4-AFE52872CC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8C0677-72F1-4C7D-A8B1-0052ACE54291}" type="slidenum">
              <a:rPr lang="en-US"/>
              <a:pPr/>
              <a:t>1</a:t>
            </a:fld>
            <a:endParaRPr lang="en-US"/>
          </a:p>
        </p:txBody>
      </p:sp>
      <p:sp>
        <p:nvSpPr>
          <p:cNvPr id="163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C0B83F-B6E3-461D-8276-6AEE218D8EB9}" type="slidenum">
              <a:rPr lang="en-US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gray">
      <p:bgPr>
        <a:blipFill dpi="0" rotWithShape="0">
          <a:blip r:embed="rId2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304800" y="5029200"/>
            <a:ext cx="8686800" cy="9477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304800" y="5886450"/>
            <a:ext cx="8686800" cy="895350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94DC9B9-D8FF-4F45-A5FB-D7DC89FAED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6862C4-D524-4BA2-A4AD-381FF170BD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76200"/>
            <a:ext cx="213360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76200"/>
            <a:ext cx="624840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07C694-A053-4F69-B3D9-24AB026182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4451EB-019B-4FC9-909C-4445011817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B49168-4ADE-4021-8BFE-871A5001B3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41910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295400"/>
            <a:ext cx="41910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3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91308B-BC05-4BAD-A3AA-529C410BF3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3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FF4D0-7DA2-4D8D-90AD-52E15AFA34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054BA4-7AA8-49FA-9C73-EB0224908D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50708-D18B-49E4-A23E-ED25A92A10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3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0AFD8-1067-417E-98B8-C655B0A53D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3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3642F4-9D43-4F07-BF8A-57961BF8A3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76200"/>
            <a:ext cx="85248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 style</a:t>
            </a:r>
          </a:p>
        </p:txBody>
      </p:sp>
      <p:sp>
        <p:nvSpPr>
          <p:cNvPr id="2051" name="Rectangle 7"/>
          <p:cNvSpPr>
            <a:spLocks noGrp="1" noChangeArrowheads="1"/>
          </p:cNvSpPr>
          <p:nvPr>
            <p:ph type="body" idx="1"/>
          </p:nvPr>
        </p:nvSpPr>
        <p:spPr bwMode="white">
          <a:xfrm>
            <a:off x="381000" y="1295400"/>
            <a:ext cx="8534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77" name="Rectangle 2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78" name="Rectangle 3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79" name="Rectangle 3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072D8E97-883B-4D54-85B3-72D3D87E45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SzPct val="75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SzPct val="7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SzPct val="75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atto.buffalo.edu/registered/ATBasics/Foundation/intro/index.php" TargetMode="External"/><Relationship Id="rId2" Type="http://schemas.openxmlformats.org/officeDocument/2006/relationships/hyperlink" Target="http://www.ncrel.org/sdrs/areas/issues/methods/technlgy/te7assist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ontgomeryschoolsmd.org/departments/technology/techstandards/checklist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857250"/>
            <a:ext cx="5143500" cy="1428750"/>
          </a:xfrm>
        </p:spPr>
        <p:txBody>
          <a:bodyPr/>
          <a:lstStyle/>
          <a:p>
            <a:pPr algn="ctr"/>
            <a:r>
              <a:rPr lang="en-US" smtClean="0"/>
              <a:t>MTTS: Standard Six</a:t>
            </a:r>
            <a:br>
              <a:rPr lang="en-US" smtClean="0"/>
            </a:br>
            <a:r>
              <a:rPr lang="en-US" sz="2800" smtClean="0"/>
              <a:t>Assistive Technology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5214938"/>
            <a:ext cx="8686800" cy="895350"/>
          </a:xfrm>
        </p:spPr>
        <p:txBody>
          <a:bodyPr/>
          <a:lstStyle/>
          <a:p>
            <a:r>
              <a:rPr lang="en-US" smtClean="0"/>
              <a:t>Rudi Roberson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1026" name="ShockwaveFlash1" r:id="rId2" imgW="7848720" imgH="514368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1785938" y="5214938"/>
            <a:ext cx="5486400" cy="566737"/>
          </a:xfrm>
        </p:spPr>
        <p:txBody>
          <a:bodyPr/>
          <a:lstStyle/>
          <a:p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z="2400" smtClean="0"/>
              <a:t/>
            </a:r>
            <a:br>
              <a:rPr lang="en-US" sz="2400" smtClean="0"/>
            </a:br>
            <a:r>
              <a:rPr lang="en-US" sz="2400" smtClean="0"/>
              <a:t/>
            </a:r>
            <a:br>
              <a:rPr lang="en-US" sz="2400" smtClean="0"/>
            </a:br>
            <a:r>
              <a:rPr lang="en-US" sz="2400" smtClean="0"/>
              <a:t/>
            </a:r>
            <a:br>
              <a:rPr lang="en-US" sz="2400" smtClean="0"/>
            </a:br>
            <a:r>
              <a:rPr lang="en-US" sz="2400" smtClean="0"/>
              <a:t>Example of Assistive Technology</a:t>
            </a:r>
            <a:br>
              <a:rPr lang="en-US" sz="2400" smtClean="0"/>
            </a:br>
            <a:endParaRPr lang="en-US" sz="2400" smtClean="0"/>
          </a:p>
        </p:txBody>
      </p:sp>
      <p:sp>
        <p:nvSpPr>
          <p:cNvPr id="13315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When an individual’s electronic communication device is connected to the computer with a special cable, it can be used to type letter-by-letter, or to send words, phrases, or even entire sentences into the computer with the selection of one or two icons on the device.</a:t>
            </a:r>
          </a:p>
        </p:txBody>
      </p:sp>
      <p:pic>
        <p:nvPicPr>
          <p:cNvPr id="13316" name="Picture 2" descr="http://parcway.conceptproof.com/resource/20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38" y="785813"/>
            <a:ext cx="5486400" cy="4114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Resources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hlinkClick r:id="rId2"/>
              </a:rPr>
              <a:t>http://www.ncrel.org/sdrs/areas/issues/methods/technlgy/te7assist.htm</a:t>
            </a:r>
            <a:endParaRPr lang="en-US" smtClean="0"/>
          </a:p>
          <a:p>
            <a:r>
              <a:rPr lang="en-US" smtClean="0">
                <a:hlinkClick r:id="rId3"/>
              </a:rPr>
              <a:t>http://atto.buffalo.edu/registered/ATBasics/Foundation/intro/index.php</a:t>
            </a:r>
            <a:endParaRPr lang="en-US" smtClean="0"/>
          </a:p>
          <a:p>
            <a:r>
              <a:rPr lang="en-US" smtClean="0">
                <a:hlinkClick r:id="rId4"/>
              </a:rPr>
              <a:t>http://www.montgomeryschoolsmd.org/departments/technology/techstandards/checklist/</a:t>
            </a:r>
            <a:endParaRPr lang="en-US" smtClean="0"/>
          </a:p>
          <a:p>
            <a:r>
              <a:rPr lang="en-US" smtClean="0"/>
              <a:t>Google Images</a:t>
            </a:r>
          </a:p>
          <a:p>
            <a:r>
              <a:rPr lang="en-US" smtClean="0"/>
              <a:t>Youtube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Standard Six</a:t>
            </a:r>
            <a:r>
              <a:rPr lang="en-US" smtClean="0"/>
              <a:t> 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To understand human, equity, and developmental issues surrounding the use of assistive technology to enhance student learning performance and apply that understanding to practice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Standard 6</a:t>
            </a:r>
            <a:r>
              <a:rPr lang="en-US" smtClean="0"/>
              <a:t> </a:t>
            </a:r>
            <a:r>
              <a:rPr lang="en-US" b="1" smtClean="0"/>
              <a:t>· Assistive Technology</a:t>
            </a:r>
            <a:r>
              <a:rPr lang="en-US" smtClean="0"/>
              <a:t> 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700" smtClean="0"/>
              <a:t>Understand Individualized Educational Plans and the school-based process through which student concerns are addressed </a:t>
            </a:r>
          </a:p>
          <a:p>
            <a:r>
              <a:rPr lang="en-US" sz="2700" smtClean="0"/>
              <a:t>Identify issues related to equitable access to technology in school, community, and home environments 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 </a:t>
            </a:r>
          </a:p>
        </p:txBody>
      </p:sp>
      <p:sp>
        <p:nvSpPr>
          <p:cNvPr id="6148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Possess the ability to operate portable word processors, accessible computer hardware and software, adapted keyboards, screen magnifiers, and other devices </a:t>
            </a:r>
          </a:p>
          <a:p>
            <a:r>
              <a:rPr lang="en-US" smtClean="0"/>
              <a:t>Identify devices that help meet the needs of different students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Assistive Technology?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en-US" smtClean="0"/>
              <a:t>“any item, piece of equipment, or product system, whether acquired commercially off the shelf, modified or customized, that is used to increase, maintain, or improve the functional capabilities of a child with a disability”</a:t>
            </a:r>
            <a:r>
              <a:rPr lang="en-US" sz="1600" smtClean="0"/>
              <a:t>				                                                  - 20 USC 1401(1)</a:t>
            </a:r>
          </a:p>
          <a:p>
            <a:pPr marL="0" indent="0">
              <a:lnSpc>
                <a:spcPct val="90000"/>
              </a:lnSpc>
            </a:pPr>
            <a:endParaRPr lang="en-US" sz="800" smtClean="0"/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endParaRPr lang="en-US" smtClean="0"/>
          </a:p>
        </p:txBody>
      </p:sp>
      <p:sp>
        <p:nvSpPr>
          <p:cNvPr id="7172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can be anything from a simple device, such as a magnifying glass, to a complex device, such as a computerized communication system</a:t>
            </a:r>
          </a:p>
        </p:txBody>
      </p:sp>
      <p:sp>
        <p:nvSpPr>
          <p:cNvPr id="717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-2895600" y="1785938"/>
            <a:ext cx="2895600" cy="612775"/>
          </a:xfrm>
          <a:noFill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smtClean="0"/>
              <a:t>Assistive Technology for Vision:</a:t>
            </a:r>
            <a:r>
              <a:rPr lang="en-US" sz="3200" smtClean="0"/>
              <a:t> Aids students who are blind or have low vision.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1600" smtClean="0"/>
              <a:t>Tape recorder</a:t>
            </a:r>
          </a:p>
          <a:p>
            <a:r>
              <a:rPr lang="en-US" sz="1600" smtClean="0"/>
              <a:t>Cassettes</a:t>
            </a:r>
          </a:p>
          <a:p>
            <a:r>
              <a:rPr lang="en-US" sz="1600" smtClean="0"/>
              <a:t>Stereo headphones</a:t>
            </a:r>
          </a:p>
          <a:p>
            <a:r>
              <a:rPr lang="en-US" sz="1600" smtClean="0"/>
              <a:t>Lighting contrasts</a:t>
            </a:r>
          </a:p>
          <a:p>
            <a:r>
              <a:rPr lang="en-US" sz="1600" smtClean="0"/>
              <a:t>Adapted paper (e.g., raised surfaces, highlighted lines, various colors, sizes)</a:t>
            </a:r>
          </a:p>
          <a:p>
            <a:r>
              <a:rPr lang="en-US" sz="1600" smtClean="0"/>
              <a:t>Pen lights</a:t>
            </a:r>
          </a:p>
          <a:p>
            <a:r>
              <a:rPr lang="en-US" sz="1600" smtClean="0"/>
              <a:t>Calculator with large keys or large display</a:t>
            </a:r>
          </a:p>
          <a:p>
            <a:r>
              <a:rPr lang="en-US" sz="1600" smtClean="0"/>
              <a:t>Talking calculators</a:t>
            </a:r>
          </a:p>
          <a:p>
            <a:r>
              <a:rPr lang="en-US" sz="1600" smtClean="0"/>
              <a:t>Self-sticking notes </a:t>
            </a:r>
          </a:p>
          <a:p>
            <a:r>
              <a:rPr lang="en-US" sz="1600" smtClean="0"/>
              <a:t>Braille writer (to take notes, store information, print in various formats)</a:t>
            </a:r>
          </a:p>
          <a:p>
            <a:r>
              <a:rPr lang="en-US" sz="1600" smtClean="0"/>
              <a:t>Braille translation software (translates inputted text that can be Brailled)</a:t>
            </a:r>
          </a:p>
          <a:p>
            <a:r>
              <a:rPr lang="en-US" sz="1600" smtClean="0"/>
              <a:t>Braille printer</a:t>
            </a:r>
          </a:p>
          <a:p>
            <a:endParaRPr lang="en-US" smtClean="0"/>
          </a:p>
        </p:txBody>
      </p:sp>
      <p:sp>
        <p:nvSpPr>
          <p:cNvPr id="8196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1600" smtClean="0"/>
              <a:t>Computer with speech output or feedback</a:t>
            </a:r>
          </a:p>
          <a:p>
            <a:r>
              <a:rPr lang="en-US" sz="1600" smtClean="0"/>
              <a:t>Operating system special-accessibility options (screen enlargement, adjustment of keyboard, sound, display, mouse)</a:t>
            </a:r>
          </a:p>
          <a:p>
            <a:r>
              <a:rPr lang="en-US" sz="1600" smtClean="0"/>
              <a:t>Closed-circuit television</a:t>
            </a:r>
          </a:p>
          <a:p>
            <a:r>
              <a:rPr lang="en-US" sz="1600" smtClean="0"/>
              <a:t>Computer-screen magnifiers</a:t>
            </a:r>
          </a:p>
          <a:p>
            <a:r>
              <a:rPr lang="en-US" sz="1600" smtClean="0"/>
              <a:t>Letter- or word-magnification software</a:t>
            </a:r>
          </a:p>
          <a:p>
            <a:r>
              <a:rPr lang="en-US" sz="1600" smtClean="0"/>
              <a:t>Glare-reduction screens</a:t>
            </a:r>
          </a:p>
          <a:p>
            <a:r>
              <a:rPr lang="en-US" sz="1600" smtClean="0"/>
              <a:t>Talking electronic dictionary, thesaurus, spell checker</a:t>
            </a:r>
          </a:p>
          <a:p>
            <a:r>
              <a:rPr lang="en-US" sz="1600" smtClean="0"/>
              <a:t>Video magnifiers</a:t>
            </a:r>
          </a:p>
          <a:p>
            <a:r>
              <a:rPr lang="en-US" sz="1600" smtClean="0"/>
              <a:t>Voice-output screen-reading software</a:t>
            </a:r>
          </a:p>
          <a:p>
            <a:r>
              <a:rPr lang="en-US" sz="1600" smtClean="0"/>
              <a:t>Voice amplification or voice projector</a:t>
            </a:r>
          </a:p>
          <a:p>
            <a:r>
              <a:rPr lang="en-US" sz="1600" smtClean="0"/>
              <a:t>Screen readers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smtClean="0"/>
              <a:t>Assistive Technology for Communication:</a:t>
            </a:r>
            <a:r>
              <a:rPr lang="en-US" sz="2800" smtClean="0"/>
              <a:t> Aids students who have difficulty in communicating effectively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smtClean="0"/>
              <a:t>Pictures, photographs, objects</a:t>
            </a:r>
          </a:p>
          <a:p>
            <a:r>
              <a:rPr lang="en-US" sz="2000" smtClean="0"/>
              <a:t>Communication boards</a:t>
            </a:r>
          </a:p>
          <a:p>
            <a:r>
              <a:rPr lang="en-US" sz="2000" smtClean="0"/>
              <a:t>Communication books</a:t>
            </a:r>
          </a:p>
          <a:p>
            <a:r>
              <a:rPr lang="en-US" sz="2000" smtClean="0"/>
              <a:t>Eye-gaze or eye-pointing systems</a:t>
            </a:r>
          </a:p>
          <a:p>
            <a:r>
              <a:rPr lang="en-US" sz="2000" smtClean="0"/>
              <a:t>Simple voice-output devices</a:t>
            </a:r>
          </a:p>
          <a:p>
            <a:r>
              <a:rPr lang="en-US" sz="2000" smtClean="0"/>
              <a:t>Word cards or word manipulatives</a:t>
            </a:r>
          </a:p>
          <a:p>
            <a:r>
              <a:rPr lang="en-US" sz="2000" smtClean="0"/>
              <a:t>Word window</a:t>
            </a:r>
          </a:p>
          <a:p>
            <a:r>
              <a:rPr lang="en-US" sz="2000" smtClean="0"/>
              <a:t>Writing guides</a:t>
            </a:r>
          </a:p>
          <a:p>
            <a:r>
              <a:rPr lang="en-US" sz="2000" smtClean="0"/>
              <a:t>Voice-output devices with levels</a:t>
            </a:r>
          </a:p>
          <a:p>
            <a:r>
              <a:rPr lang="en-US" sz="2000" smtClean="0"/>
              <a:t>Voice output with icon sequencing</a:t>
            </a:r>
          </a:p>
          <a:p>
            <a:endParaRPr lang="en-US" sz="800" smtClean="0"/>
          </a:p>
        </p:txBody>
      </p:sp>
      <p:sp>
        <p:nvSpPr>
          <p:cNvPr id="9220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1500" smtClean="0"/>
              <a:t>Communication software (allows for communication boards and visual displays)</a:t>
            </a:r>
          </a:p>
          <a:p>
            <a:r>
              <a:rPr lang="en-US" sz="1500" smtClean="0"/>
              <a:t>Augmentative communication devices (visual display, printed or speech output)</a:t>
            </a:r>
          </a:p>
          <a:p>
            <a:r>
              <a:rPr lang="en-US" sz="1500" smtClean="0"/>
              <a:t>Dedicated augmentative communication system</a:t>
            </a:r>
          </a:p>
          <a:p>
            <a:r>
              <a:rPr lang="en-US" sz="1500" smtClean="0"/>
              <a:t>Text-to-voice and voice-to-text software</a:t>
            </a:r>
          </a:p>
          <a:p>
            <a:r>
              <a:rPr lang="en-US" sz="1500" smtClean="0"/>
              <a:t>Talking word processing with writing support</a:t>
            </a:r>
          </a:p>
          <a:p>
            <a:r>
              <a:rPr lang="en-US" sz="1500" smtClean="0"/>
              <a:t>Word prediction, abbreviation, or expansion options to reduce keystrokes</a:t>
            </a:r>
          </a:p>
          <a:p>
            <a:r>
              <a:rPr lang="en-US" sz="1500" smtClean="0"/>
              <a:t>Software that allows communication via pictures and symbols</a:t>
            </a:r>
          </a:p>
          <a:p>
            <a:r>
              <a:rPr lang="en-US" sz="1500" smtClean="0"/>
              <a:t>Head-pointing devices</a:t>
            </a:r>
          </a:p>
          <a:p>
            <a:r>
              <a:rPr lang="en-US" sz="1500" smtClean="0"/>
              <a:t>Touch screens</a:t>
            </a:r>
          </a:p>
          <a:p>
            <a:r>
              <a:rPr lang="en-US" sz="1500" smtClean="0"/>
              <a:t>Translating devices: voice language (e.g., English) to output different voice language (e.g., Spanish)</a:t>
            </a:r>
          </a:p>
          <a:p>
            <a:r>
              <a:rPr lang="en-US" sz="1500" smtClean="0"/>
              <a:t>Electronic and software dictionaries</a:t>
            </a:r>
          </a:p>
          <a:p>
            <a:pPr>
              <a:buFont typeface="Wingdings" pitchFamily="2" charset="2"/>
              <a:buNone/>
            </a:pPr>
            <a:endParaRPr lang="en-US" sz="9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b="1" smtClean="0"/>
              <a:t>Assistive Technology for Access:</a:t>
            </a:r>
            <a:r>
              <a:rPr lang="en-US" sz="2600" smtClean="0"/>
              <a:t> Aids students who have difficulties in accessing communication, learning tools, or engaging in classroom or home activities.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1500" smtClean="0"/>
              <a:t>A roller-ball (or tracker-ball) pointing device with a separate button for clicking</a:t>
            </a:r>
          </a:p>
          <a:p>
            <a:r>
              <a:rPr lang="en-US" sz="1500" smtClean="0"/>
              <a:t>Adapted handles (e.g., pencil grips)</a:t>
            </a:r>
          </a:p>
          <a:p>
            <a:r>
              <a:rPr lang="en-US" sz="1500" smtClean="0"/>
              <a:t>T-bar to assist with typing</a:t>
            </a:r>
          </a:p>
          <a:p>
            <a:r>
              <a:rPr lang="en-US" sz="1500" smtClean="0"/>
              <a:t>Switches</a:t>
            </a:r>
          </a:p>
          <a:p>
            <a:r>
              <a:rPr lang="en-US" sz="1500" smtClean="0"/>
              <a:t>Head pointers</a:t>
            </a:r>
          </a:p>
          <a:p>
            <a:r>
              <a:rPr lang="en-US" sz="1500" smtClean="0"/>
              <a:t>Joysticks</a:t>
            </a:r>
          </a:p>
          <a:p>
            <a:r>
              <a:rPr lang="en-US" sz="1500" smtClean="0"/>
              <a:t>Adapted mouse</a:t>
            </a:r>
          </a:p>
          <a:p>
            <a:r>
              <a:rPr lang="en-US" sz="1500" smtClean="0"/>
              <a:t>Typewriter</a:t>
            </a:r>
          </a:p>
          <a:p>
            <a:r>
              <a:rPr lang="en-US" sz="1500" smtClean="0"/>
              <a:t>A mouth stick to press keys on the keyboard</a:t>
            </a:r>
          </a:p>
          <a:p>
            <a:r>
              <a:rPr lang="en-US" sz="1500" smtClean="0"/>
              <a:t>Foot pedals or hardware switches instead of a mouse to operate a technology device</a:t>
            </a:r>
          </a:p>
          <a:p>
            <a:r>
              <a:rPr lang="en-US" sz="1500" smtClean="0"/>
              <a:t>Arm support</a:t>
            </a:r>
          </a:p>
          <a:p>
            <a:r>
              <a:rPr lang="en-US" sz="1500" smtClean="0"/>
              <a:t>Slant board</a:t>
            </a:r>
          </a:p>
          <a:p>
            <a:r>
              <a:rPr lang="en-US" sz="1500" smtClean="0"/>
              <a:t>Tilt board</a:t>
            </a:r>
          </a:p>
          <a:p>
            <a:r>
              <a:rPr lang="en-US" sz="1500" smtClean="0"/>
              <a:t>Book holders</a:t>
            </a:r>
          </a:p>
          <a:p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z="1600" dirty="0" smtClean="0"/>
              <a:t>Key guards</a:t>
            </a:r>
          </a:p>
          <a:p>
            <a:pPr>
              <a:defRPr/>
            </a:pPr>
            <a:r>
              <a:rPr lang="en-US" sz="1600" dirty="0" smtClean="0"/>
              <a:t>Onscreen keyboards</a:t>
            </a:r>
          </a:p>
          <a:p>
            <a:pPr>
              <a:defRPr/>
            </a:pPr>
            <a:r>
              <a:rPr lang="en-US" sz="1600" dirty="0" smtClean="0"/>
              <a:t>Touch-sensitive colored lights</a:t>
            </a:r>
          </a:p>
          <a:p>
            <a:pPr>
              <a:defRPr/>
            </a:pPr>
            <a:r>
              <a:rPr lang="en-US" sz="1600" dirty="0" smtClean="0"/>
              <a:t>Voice input or output devices</a:t>
            </a:r>
          </a:p>
          <a:p>
            <a:pPr>
              <a:defRPr/>
            </a:pPr>
            <a:r>
              <a:rPr lang="en-US" sz="1600" dirty="0" smtClean="0"/>
              <a:t>Voice-recognition software (turns the spoken word into the typed word)</a:t>
            </a:r>
          </a:p>
          <a:p>
            <a:pPr>
              <a:defRPr/>
            </a:pPr>
            <a:r>
              <a:rPr lang="en-US" sz="1600" dirty="0" smtClean="0"/>
              <a:t>Eye-controlled computer-input devices</a:t>
            </a:r>
          </a:p>
          <a:p>
            <a:pPr>
              <a:defRPr/>
            </a:pPr>
            <a:r>
              <a:rPr lang="en-US" sz="1600" dirty="0" smtClean="0"/>
              <a:t>Computer-access modification software or hardware</a:t>
            </a:r>
          </a:p>
          <a:p>
            <a:pPr>
              <a:defRPr/>
            </a:pPr>
            <a:r>
              <a:rPr lang="en-US" sz="1600" dirty="0" smtClean="0"/>
              <a:t>Touch window</a:t>
            </a:r>
          </a:p>
          <a:p>
            <a:pPr>
              <a:defRPr/>
            </a:pPr>
            <a:r>
              <a:rPr lang="en-US" sz="1600" dirty="0" smtClean="0"/>
              <a:t>Portable word processor</a:t>
            </a:r>
          </a:p>
          <a:p>
            <a:pPr>
              <a:defRPr/>
            </a:pPr>
            <a:r>
              <a:rPr lang="en-US" sz="1600" dirty="0" smtClean="0"/>
              <a:t>Word-completion utilities</a:t>
            </a:r>
          </a:p>
          <a:p>
            <a:pPr>
              <a:defRPr/>
            </a:pPr>
            <a:r>
              <a:rPr lang="en-US" sz="1600" dirty="0" smtClean="0"/>
              <a:t>Adaptive switches (primary mouse)</a:t>
            </a:r>
          </a:p>
          <a:p>
            <a:pPr>
              <a:defRPr/>
            </a:pPr>
            <a:r>
              <a:rPr lang="en-US" sz="1600" dirty="0" smtClean="0"/>
              <a:t>Alternative keyboards (e.g., keyboards with easy access, touch keyboards)</a:t>
            </a:r>
          </a:p>
          <a:p>
            <a:pPr>
              <a:defRPr/>
            </a:pPr>
            <a:r>
              <a:rPr lang="en-US" sz="1600" dirty="0" smtClean="0"/>
              <a:t>Keyboards with accessibility options to input or encode text</a:t>
            </a:r>
          </a:p>
          <a:p>
            <a:pPr>
              <a:defRPr/>
            </a:pPr>
            <a:endParaRPr lang="en-US" sz="105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smtClean="0"/>
              <a:t>Assistive Technology for Hearing:</a:t>
            </a:r>
            <a:r>
              <a:rPr lang="en-US" sz="2800" smtClean="0"/>
              <a:t> Aids students who are deaf or hard-of-hearing.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smtClean="0"/>
              <a:t>Hearing aids</a:t>
            </a:r>
          </a:p>
          <a:p>
            <a:r>
              <a:rPr lang="en-US" sz="1800" smtClean="0"/>
              <a:t>Signaling devices</a:t>
            </a:r>
          </a:p>
          <a:p>
            <a:r>
              <a:rPr lang="en-US" sz="1800" smtClean="0"/>
              <a:t>Vibrotactile switch</a:t>
            </a:r>
          </a:p>
          <a:p>
            <a:r>
              <a:rPr lang="en-US" sz="1800" smtClean="0"/>
              <a:t>Pictures, photographs, objects</a:t>
            </a:r>
          </a:p>
          <a:p>
            <a:r>
              <a:rPr lang="en-US" sz="1800" smtClean="0"/>
              <a:t>Communication boards</a:t>
            </a:r>
          </a:p>
          <a:p>
            <a:r>
              <a:rPr lang="en-US" sz="1800" smtClean="0"/>
              <a:t>Assistive listening devices (e.g., amplified phone system)</a:t>
            </a:r>
          </a:p>
          <a:p>
            <a:r>
              <a:rPr lang="en-US" sz="1800" smtClean="0"/>
              <a:t>Phonic ear</a:t>
            </a:r>
          </a:p>
          <a:p>
            <a:r>
              <a:rPr lang="en-US" sz="1800" smtClean="0"/>
              <a:t>Headphones (to keep the listener focused, adjust sound, etc.)</a:t>
            </a:r>
          </a:p>
          <a:p>
            <a:r>
              <a:rPr lang="en-US" sz="1800" smtClean="0"/>
              <a:t>FM amplification systems (e.g., auditory trainer)</a:t>
            </a:r>
          </a:p>
          <a:p>
            <a:r>
              <a:rPr lang="en-US" sz="1800" smtClean="0"/>
              <a:t>TDD/TTY for phone service</a:t>
            </a:r>
          </a:p>
          <a:p>
            <a:r>
              <a:rPr lang="en-US" sz="1800" smtClean="0"/>
              <a:t>Closed-captioning television</a:t>
            </a:r>
          </a:p>
          <a:p>
            <a:r>
              <a:rPr lang="en-US" sz="1800" smtClean="0"/>
              <a:t>Real-time captioning</a:t>
            </a:r>
          </a:p>
          <a:p>
            <a:r>
              <a:rPr lang="en-US" sz="1800" smtClean="0"/>
              <a:t>CD-based (text)books, electronic books</a:t>
            </a:r>
          </a:p>
          <a:p>
            <a:r>
              <a:rPr lang="en-US" sz="1800" smtClean="0"/>
              <a:t>Audio-voice amplification device for teachers</a:t>
            </a:r>
          </a:p>
          <a:p>
            <a:r>
              <a:rPr lang="en-US" sz="1800" smtClean="0"/>
              <a:t>Telecaption decoders</a:t>
            </a:r>
          </a:p>
          <a:p>
            <a:r>
              <a:rPr lang="en-US" sz="1800" smtClean="0"/>
              <a:t>Vibrotactile systems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b="1" smtClean="0"/>
              <a:t>Assistive Technology for Learning and Studying:</a:t>
            </a:r>
            <a:r>
              <a:rPr lang="en-US" sz="2000" smtClean="0"/>
              <a:t> Aids students with high-incidence disabilities (learning, behavior, or cognitive disabilities) to increase, maintain, or improve their functional capabilities.</a:t>
            </a:r>
          </a:p>
        </p:txBody>
      </p:sp>
      <p:sp>
        <p:nvSpPr>
          <p:cNvPr id="12291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smtClean="0"/>
              <a:t>Hand held computers</a:t>
            </a:r>
          </a:p>
          <a:p>
            <a:r>
              <a:rPr lang="en-US" sz="1600" smtClean="0"/>
              <a:t>Voice-recognition products</a:t>
            </a:r>
          </a:p>
          <a:p>
            <a:r>
              <a:rPr lang="en-US" sz="1600" smtClean="0"/>
              <a:t>Software for organizing ideas and studying</a:t>
            </a:r>
          </a:p>
          <a:p>
            <a:r>
              <a:rPr lang="en-US" sz="1600" smtClean="0"/>
              <a:t>Electronic organizers or reminders</a:t>
            </a:r>
          </a:p>
          <a:p>
            <a:r>
              <a:rPr lang="en-US" sz="1600" smtClean="0"/>
              <a:t>Word-prediction software (assists in spelling and sentence construction)</a:t>
            </a:r>
          </a:p>
          <a:p>
            <a:r>
              <a:rPr lang="en-US" sz="1600" smtClean="0"/>
              <a:t>Multimedia software for production of ideas (e.g., PowerPoint®)</a:t>
            </a:r>
          </a:p>
          <a:p>
            <a:r>
              <a:rPr lang="en-US" sz="1600" smtClean="0"/>
              <a:t>Talking electronic device or software to pronounce challenging words</a:t>
            </a:r>
          </a:p>
          <a:p>
            <a:r>
              <a:rPr lang="en-US" sz="1600" smtClean="0"/>
              <a:t>Graphic organizer software</a:t>
            </a:r>
          </a:p>
          <a:p>
            <a:r>
              <a:rPr lang="en-US" sz="1600" smtClean="0"/>
              <a:t>Software for concept development, manipulation of objects, math computations</a:t>
            </a:r>
          </a:p>
          <a:p>
            <a:r>
              <a:rPr lang="en-US" sz="1600" smtClean="0"/>
              <a:t>Portable word processor to keyboard instead of write</a:t>
            </a:r>
          </a:p>
          <a:p>
            <a:r>
              <a:rPr lang="en-US" sz="1600" smtClean="0"/>
              <a:t>Tactile or voice-output measuring devicesSingle-word scanners (reading pens) or hand held scanners</a:t>
            </a:r>
          </a:p>
          <a:p>
            <a:r>
              <a:rPr lang="en-US" sz="1600" smtClean="0"/>
              <a:t>Portable word processors</a:t>
            </a:r>
          </a:p>
          <a:p>
            <a:r>
              <a:rPr lang="en-US" sz="1600" smtClean="0"/>
              <a:t>Talking word processors</a:t>
            </a:r>
          </a:p>
          <a:p>
            <a:r>
              <a:rPr lang="en-US" sz="1600" smtClean="0"/>
              <a:t>Closed-captioning television</a:t>
            </a:r>
          </a:p>
          <a:p>
            <a:r>
              <a:rPr lang="en-US" sz="1600" smtClean="0"/>
              <a:t>Text-reading software</a:t>
            </a:r>
          </a:p>
          <a:p>
            <a:endParaRPr lang="en-US" sz="1600" smtClean="0"/>
          </a:p>
          <a:p>
            <a:endParaRPr lang="en-US" sz="1600" smtClean="0"/>
          </a:p>
          <a:p>
            <a:endParaRPr lang="en-US" sz="1400" smtClean="0"/>
          </a:p>
          <a:p>
            <a:endParaRPr lang="en-US" sz="1000" smtClean="0"/>
          </a:p>
          <a:p>
            <a:endParaRPr lang="en-US" sz="1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80808"/>
      </a:dk1>
      <a:lt1>
        <a:srgbClr val="74C8E6"/>
      </a:lt1>
      <a:dk2>
        <a:srgbClr val="FFFFFF"/>
      </a:dk2>
      <a:lt2>
        <a:srgbClr val="080808"/>
      </a:lt2>
      <a:accent1>
        <a:srgbClr val="68A2B6"/>
      </a:accent1>
      <a:accent2>
        <a:srgbClr val="4192BF"/>
      </a:accent2>
      <a:accent3>
        <a:srgbClr val="BCE0F0"/>
      </a:accent3>
      <a:accent4>
        <a:srgbClr val="060606"/>
      </a:accent4>
      <a:accent5>
        <a:srgbClr val="B9CED7"/>
      </a:accent5>
      <a:accent6>
        <a:srgbClr val="3A84AD"/>
      </a:accent6>
      <a:hlink>
        <a:srgbClr val="3963AF"/>
      </a:hlink>
      <a:folHlink>
        <a:srgbClr val="000066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80808"/>
        </a:dk1>
        <a:lt1>
          <a:srgbClr val="74C8E6"/>
        </a:lt1>
        <a:dk2>
          <a:srgbClr val="000000"/>
        </a:dk2>
        <a:lt2>
          <a:srgbClr val="080808"/>
        </a:lt2>
        <a:accent1>
          <a:srgbClr val="68A2B6"/>
        </a:accent1>
        <a:accent2>
          <a:srgbClr val="4192BF"/>
        </a:accent2>
        <a:accent3>
          <a:srgbClr val="BCE0F0"/>
        </a:accent3>
        <a:accent4>
          <a:srgbClr val="060606"/>
        </a:accent4>
        <a:accent5>
          <a:srgbClr val="B9CED7"/>
        </a:accent5>
        <a:accent6>
          <a:srgbClr val="3A84AD"/>
        </a:accent6>
        <a:hlink>
          <a:srgbClr val="3963AF"/>
        </a:hlink>
        <a:folHlink>
          <a:srgbClr val="0000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</TotalTime>
  <Words>770</Words>
  <Application>Microsoft PowerPoint</Application>
  <PresentationFormat>On-screen Show (4:3)</PresentationFormat>
  <Paragraphs>132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Times New Roman</vt:lpstr>
      <vt:lpstr>Arial</vt:lpstr>
      <vt:lpstr>Tahoma</vt:lpstr>
      <vt:lpstr>Wingdings</vt:lpstr>
      <vt:lpstr>Default Design</vt:lpstr>
      <vt:lpstr>MTTS: Standard Six Assistive Technology</vt:lpstr>
      <vt:lpstr>Standard Six </vt:lpstr>
      <vt:lpstr>Standard 6 · Assistive Technology </vt:lpstr>
      <vt:lpstr>What is Assistive Technology?</vt:lpstr>
      <vt:lpstr>Assistive Technology for Vision: Aids students who are blind or have low vision.</vt:lpstr>
      <vt:lpstr>Assistive Technology for Communication: Aids students who have difficulty in communicating effectively</vt:lpstr>
      <vt:lpstr>Assistive Technology for Access: Aids students who have difficulties in accessing communication, learning tools, or engaging in classroom or home activities.</vt:lpstr>
      <vt:lpstr>Assistive Technology for Hearing: Aids students who are deaf or hard-of-hearing.</vt:lpstr>
      <vt:lpstr>Assistive Technology for Learning and Studying: Aids students with high-incidence disabilities (learning, behavior, or cognitive disabilities) to increase, maintain, or improve their functional capabilities.</vt:lpstr>
      <vt:lpstr>Slide 10</vt:lpstr>
      <vt:lpstr>             Example of Assistive Technology </vt:lpstr>
      <vt:lpstr>Resources</vt:lpstr>
    </vt:vector>
  </TitlesOfParts>
  <Manager/>
  <Company>Template Central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MTTS: Standard Six Assistive Technology</dc:title>
  <dc:subject/>
  <dc:creator/>
  <cp:keywords/>
  <dc:description/>
  <cp:lastModifiedBy>Rudi</cp:lastModifiedBy>
  <cp:revision>50</cp:revision>
  <dcterms:created xsi:type="dcterms:W3CDTF">2003-07-07T01:05:15Z</dcterms:created>
  <dcterms:modified xsi:type="dcterms:W3CDTF">2010-05-18T16:59:36Z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TC011408351033</vt:lpwstr>
  </property>
</Properties>
</file>